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5" r:id="rId10"/>
    <p:sldId id="262" r:id="rId11"/>
    <p:sldId id="264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7EED406-C428-4362-A86C-023AACC38C1D}">
          <p14:sldIdLst>
            <p14:sldId id="256"/>
            <p14:sldId id="257"/>
            <p14:sldId id="258"/>
            <p14:sldId id="261"/>
            <p14:sldId id="259"/>
            <p14:sldId id="265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DF7DEA-DAAC-4FB9-9521-09F5E314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CC0286-759E-403F-AFE1-D5F82F1C6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3363BB-3B2C-40CC-AA55-691FF4DC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DACFB1-B29F-427C-9569-586F17F1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B5E1CC-503E-4A3C-9935-C6667B42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70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B33A-CCBA-46F5-B1B4-118989E8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63CE28-6EC7-4577-8103-F5B6581C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30E004-DCF2-4F3B-A6BF-D85AB16E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7CC666-5359-4AB4-93B8-E743B3F2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3E4F8-91F3-4586-843D-7F7F94C7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20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7E9B1A2-C3B5-4040-AC8F-431F131C5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9F0C01-A1B6-4BD7-89E1-D6717CAC2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5FFA75-4536-4596-80B5-92E04799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6C857C-E44E-45FE-A7B2-75022A2E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198207-CB82-4C40-8248-A6F5431D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D6507C-BB99-4BDA-A39E-61999267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82C25-FF3B-4CAF-95FB-673A18F45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400BAB-5A77-4971-BA3A-B510A5C7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3F003B-B1D6-462E-AA14-B42DD59D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5C56C5-9A72-4209-A9A3-0D94A231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73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6D00AF-E181-42DB-9724-4043C5A3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A94704-9BB4-46E0-A383-3C6F52A57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7F038B-32AD-4B88-87FA-9E8BFD0D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D55FCD-7009-4401-8AFB-05C29C70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D8A5C8-E819-4FBE-9EFA-81EB06B3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6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98E093-4A42-480C-8ACD-1192F866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979CA-817D-48CE-B9C1-F1DB6AF36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5E57D3-4B5A-4545-B3FD-FB9C357FE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697A35-6C4C-4D76-9554-EF8CC6F0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9FFC8C-226C-4A83-90C8-92C25002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0C5FE3-9CC0-4C75-BA85-CCC8A9CC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71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82FE7-E4D6-4176-9C86-A8330098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7A3DA8-4955-4405-A1B4-9C426F03F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8A6D0A-EA34-42D1-BB84-05873BD8C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3753F4-87DE-4F72-B5F0-6109E8C69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9615FF2-905A-4CD5-BCDC-1227D2EF2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519CE9A-0E00-4AB5-AE59-7CD56B6E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A3AE773-D90F-4D7D-9847-B3F4F8D8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63CCA1A-9687-41F7-BA49-10EBD1A3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59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A8BCB-5BE3-4ABF-9F53-B44238BE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C5BF7B6-D75E-44C9-91AA-ECCEE2D3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EEEC96-411F-4900-8C7B-B291A0E3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4E9F1A-248E-4264-9A0E-BF08E72A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01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2E4087-BAEB-498B-8437-6B274643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5AF5B38-C9F6-42E0-8EB0-ABC0B1B9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D3ABAC-766B-4B83-9F46-95F9890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76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B9818-C998-4A54-A362-FDE6BA9A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EB2D73-DAA4-4364-950B-E57768A7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C3567A-9718-4125-AD74-E02EC65D3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8579D7-5AB1-45C1-A643-53C9823C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013B14-58C8-41AC-9DC3-260E3089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63F88E-5FFC-4EE8-B50A-77EBDF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42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354D0-AF6D-4256-B143-D75E6A0D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DFED5F4-8F59-45DD-9313-1853D2716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E9EADE-941E-4BB4-B798-E0560FE4B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5AE6CF-FF1E-4AF6-991E-E61C3C78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C512EB-25E8-4BF9-9D10-2C020AD7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244C7F-5DAF-494B-8481-554DB720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2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EEDA51C-AC74-4B6B-9ACD-4BB08708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80CB5A-4FF9-4252-97DD-3C0B6A3A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CE0F38-1A16-4F7A-B60A-7AC3AF6A6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787B-D2E6-4336-AC44-6B2E8C08B05F}" type="datetimeFigureOut">
              <a:rPr lang="pl-PL" smtClean="0"/>
              <a:t>17.04.2025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34746E-028E-46F3-B4C0-DE9065DDA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532B75-0193-420C-B9C3-CB48F4F5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518B-6FB1-4189-8241-CB7D0F1027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zrzut ekranu, Wielobarwność, diagram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6C1F961-F178-7E20-6799-F3F679B94D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2" y="10886"/>
            <a:ext cx="12263488" cy="68471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5151469-017F-408B-B786-677880186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5979" y="1371600"/>
            <a:ext cx="490086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>
                <a:solidFill>
                  <a:schemeClr val="bg1"/>
                </a:solidFill>
                <a:latin typeface="+mn-lt"/>
              </a:rPr>
              <a:t>Sieciowanie</a:t>
            </a:r>
            <a:br>
              <a:rPr lang="pl-PL" b="1" dirty="0">
                <a:solidFill>
                  <a:schemeClr val="bg1"/>
                </a:solidFill>
                <a:latin typeface="+mn-lt"/>
              </a:rPr>
            </a:br>
            <a:r>
              <a:rPr lang="pl-PL" b="1" dirty="0">
                <a:solidFill>
                  <a:schemeClr val="bg1"/>
                </a:solidFill>
                <a:latin typeface="+mn-lt"/>
              </a:rPr>
              <a:t>Związków ZIT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 Polsce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6D7DDC-A5D5-40BF-9FF0-E8A1B015D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5979" y="3970422"/>
            <a:ext cx="5430253" cy="35292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dirty="0">
                <a:solidFill>
                  <a:schemeClr val="bg1"/>
                </a:solidFill>
              </a:rPr>
              <a:t>Usługi społeczne w MOF – MOF4US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FA237741-FF96-4505-9BDC-87BA6B58A0A7}"/>
              </a:ext>
            </a:extLst>
          </p:cNvPr>
          <p:cNvSpPr txBox="1">
            <a:spLocks/>
          </p:cNvSpPr>
          <p:nvPr/>
        </p:nvSpPr>
        <p:spPr>
          <a:xfrm>
            <a:off x="5325978" y="4358107"/>
            <a:ext cx="6432885" cy="105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800" b="1" dirty="0">
                <a:solidFill>
                  <a:schemeClr val="bg1"/>
                </a:solidFill>
              </a:rPr>
              <a:t>Lider Sieci </a:t>
            </a:r>
            <a:r>
              <a:rPr lang="pl-PL" sz="1800" dirty="0">
                <a:solidFill>
                  <a:schemeClr val="bg1"/>
                </a:solidFill>
              </a:rPr>
              <a:t>- Stowarzyszenie Metropolia Krakowska  </a:t>
            </a:r>
          </a:p>
          <a:p>
            <a:pPr algn="l"/>
            <a:r>
              <a:rPr lang="pl-PL" sz="1800" b="1" dirty="0">
                <a:solidFill>
                  <a:schemeClr val="bg1"/>
                </a:solidFill>
              </a:rPr>
              <a:t>Partner Sieci </a:t>
            </a:r>
            <a:r>
              <a:rPr lang="pl-PL" sz="1800" dirty="0">
                <a:solidFill>
                  <a:schemeClr val="bg1"/>
                </a:solidFill>
              </a:rPr>
              <a:t>- Gmina Wrocław - Biuro Zintegrowanych Inwestycji    Terytorialnych Wrocławskiego Obszaru Funkcjonalnego </a:t>
            </a:r>
          </a:p>
        </p:txBody>
      </p:sp>
    </p:spTree>
    <p:extLst>
      <p:ext uri="{BB962C8B-B14F-4D97-AF65-F5344CB8AC3E}">
        <p14:creationId xmlns:p14="http://schemas.microsoft.com/office/powerpoint/2010/main" val="203668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F58CB00-D428-800D-8B2D-F9602E7998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5"/>
            <a:ext cx="12192000" cy="68072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AA4D99E-8077-57CD-E6D1-28C00CD42A83}"/>
              </a:ext>
            </a:extLst>
          </p:cNvPr>
          <p:cNvSpPr txBox="1"/>
          <p:nvPr/>
        </p:nvSpPr>
        <p:spPr>
          <a:xfrm>
            <a:off x="777847" y="1640910"/>
            <a:ext cx="6094070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GRUPA DOCELOWA:</a:t>
            </a:r>
            <a:br>
              <a:rPr lang="pl-PL" b="1" dirty="0"/>
            </a:br>
            <a:endParaRPr lang="pl-PL" sz="900" b="1" dirty="0"/>
          </a:p>
          <a:p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Przedstawiciele Związków ZIT</a:t>
            </a:r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,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/>
              <a:t>w szczególności nowo powstałe w perspektywie 2021-2027, w tym: pracownicy biur ZIT, włodarze oraz pracownicy urzędów dedykowani do prac </a:t>
            </a:r>
            <a:br>
              <a:rPr lang="pl-PL" dirty="0"/>
            </a:br>
            <a:r>
              <a:rPr lang="pl-PL" dirty="0"/>
              <a:t>w ponadlokalnych sieciach tematycznych.</a:t>
            </a:r>
          </a:p>
          <a:p>
            <a:endParaRPr lang="pl-PL" dirty="0"/>
          </a:p>
          <a:p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Partnerzy z JST współtworzących MOF,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/>
              <a:t>w tym włodarze oraz pracownicy urzędów, którzy w zakresie swoich obowiązków mają kwestie związane z realizacją US.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222399B-3ADB-61C3-4FF2-37A7C2E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1008575"/>
            <a:ext cx="5296639" cy="34294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029ABC9-2934-0D3C-26AE-66FDCBE51496}"/>
              </a:ext>
            </a:extLst>
          </p:cNvPr>
          <p:cNvSpPr txBox="1"/>
          <p:nvPr/>
        </p:nvSpPr>
        <p:spPr>
          <a:xfrm>
            <a:off x="775917" y="1008575"/>
            <a:ext cx="47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STYCZEŃ 2025 ROKU – GRUDZIEŃ 2026 ROKU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8FE98E-1BC6-8CD8-304B-2FAD1AD16EE4}"/>
              </a:ext>
            </a:extLst>
          </p:cNvPr>
          <p:cNvSpPr txBox="1"/>
          <p:nvPr/>
        </p:nvSpPr>
        <p:spPr>
          <a:xfrm>
            <a:off x="6956784" y="1640910"/>
            <a:ext cx="445736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CEL SIECI:</a:t>
            </a:r>
            <a:br>
              <a:rPr lang="pl-PL" b="1" dirty="0"/>
            </a:br>
            <a:endParaRPr lang="pl-PL" sz="900" b="1" dirty="0"/>
          </a:p>
          <a:p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wymiana wiedzy i doświadczeń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/>
              <a:t>między Związkami ZIT oraz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podnoszenie kompetencji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/>
              <a:t>Związków ZIT do planowania strategicznego, programowania wdrażania i monitorowania inicjatyw podejmowanych w ramach ZIT </a:t>
            </a:r>
            <a:br>
              <a:rPr lang="pl-PL" dirty="0"/>
            </a:br>
            <a:r>
              <a:rPr lang="pl-PL" dirty="0"/>
              <a:t>w obszarze usług społecznych, poprzez</a:t>
            </a:r>
          </a:p>
          <a:p>
            <a:r>
              <a:rPr lang="pl-PL" b="1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szkolenia, wsparcie eksperckie, promocję dobrych praktyk oraz pilotaże</a:t>
            </a:r>
            <a:r>
              <a:rPr lang="pl-PL" b="0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 </a:t>
            </a:r>
            <a:r>
              <a:rPr lang="pl-PL" b="0" i="0" dirty="0">
                <a:solidFill>
                  <a:srgbClr val="000000"/>
                </a:solidFill>
                <a:effectLst/>
              </a:rPr>
              <a:t>rozwiązań wypracowanych na ich podstawie.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51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, Wielobarwność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50863FE-BF13-CC4A-89A7-6C7040CB8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985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B745CA6-E798-4FAB-BC69-411B4756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34" y="987212"/>
            <a:ext cx="5694826" cy="71096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ZADANIA LIDERA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E32783-D2D6-49C2-825C-91A5B48A0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34" y="1756228"/>
            <a:ext cx="6356466" cy="5101772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CYKL SZKOLENIOWY - MOF4US</a:t>
            </a:r>
          </a:p>
          <a:p>
            <a:r>
              <a:rPr lang="pl-PL" b="0" dirty="0"/>
              <a:t>3 moduły szkoleniowe: Polityka społeczna, Edukacja, Zarządzanie, w tym: 10 </a:t>
            </a:r>
            <a:r>
              <a:rPr lang="pl-PL" b="0" dirty="0" err="1"/>
              <a:t>webinarów</a:t>
            </a:r>
            <a:r>
              <a:rPr lang="pl-PL" b="0" dirty="0"/>
              <a:t>, 2 warsztaty stacjonarne</a:t>
            </a:r>
          </a:p>
          <a:p>
            <a:endParaRPr lang="pl-PL" sz="400" b="0" dirty="0"/>
          </a:p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WIZYTY STUDYJNE DLA MOF </a:t>
            </a:r>
          </a:p>
          <a:p>
            <a:r>
              <a:rPr lang="pl-PL" b="0" dirty="0"/>
              <a:t>2 wizyty studyjne dotyczące usług środowiskowych </a:t>
            </a:r>
            <a:br>
              <a:rPr lang="pl-PL" b="0" dirty="0"/>
            </a:br>
            <a:r>
              <a:rPr lang="pl-PL" b="0" dirty="0"/>
              <a:t>i w miejscu zamieszkania, w tym 1 w MOF Kraków</a:t>
            </a:r>
          </a:p>
          <a:p>
            <a:endParaRPr lang="pl-PL" sz="400" b="0" dirty="0"/>
          </a:p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PONADLOKALNA MAPA USŁUG SPOŁECZNYCH</a:t>
            </a:r>
          </a:p>
          <a:p>
            <a:r>
              <a:rPr lang="pl-PL" b="0" dirty="0"/>
              <a:t>Pilotaż interaktywnej mapy wraz z rekomendacjami</a:t>
            </a:r>
          </a:p>
          <a:p>
            <a:endParaRPr lang="pl-PL" sz="400" b="0" dirty="0"/>
          </a:p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MŁODZI AKTYWNI W MOF </a:t>
            </a:r>
          </a:p>
          <a:p>
            <a:r>
              <a:rPr lang="pl-PL" b="0" dirty="0"/>
              <a:t>Rekomendacje dla współpracy w obszarze edukacji obywatelskiej - MOF i rady młodzieżowe</a:t>
            </a:r>
          </a:p>
          <a:p>
            <a:endParaRPr lang="pl-PL" sz="400" b="0" dirty="0"/>
          </a:p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EDUKACJA WŁĄCZAJĄCA - WSPÓLNE ROZWIĄZANIA DLA TOŻSAMEGO WYZWANIA GMIN W MOF</a:t>
            </a:r>
          </a:p>
          <a:p>
            <a:r>
              <a:rPr lang="pl-PL" b="0" dirty="0"/>
              <a:t>Pilotaż  narzędzia współpracy ponadlokalnej na rzecz wdrażania edukacji włączającej</a:t>
            </a:r>
          </a:p>
        </p:txBody>
      </p:sp>
    </p:spTree>
    <p:extLst>
      <p:ext uri="{BB962C8B-B14F-4D97-AF65-F5344CB8AC3E}">
        <p14:creationId xmlns:p14="http://schemas.microsoft.com/office/powerpoint/2010/main" val="67015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B212-33A9-68FD-ABBE-752A14F31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A4E90-0BA1-63C0-0A75-D513AAA7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31" y="1471885"/>
            <a:ext cx="5694826" cy="71096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ZADANIA PARTNERA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0CA6F4-8FA0-F289-EB1B-09533A17D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131" y="2430661"/>
            <a:ext cx="6554000" cy="4244355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MODEL FUNKCJONOWANIA CENTRÓW AKTYWNOŚCI LOKALNEJ (CAL) I ICH SIECI (SCAL) </a:t>
            </a:r>
          </a:p>
          <a:p>
            <a:r>
              <a:rPr lang="pl-PL" b="0" dirty="0"/>
              <a:t>Ekspertyza dla obszarów wiejskich, miejsko-wiejskich </a:t>
            </a:r>
            <a:br>
              <a:rPr lang="pl-PL" b="0" dirty="0"/>
            </a:br>
            <a:r>
              <a:rPr lang="pl-PL" b="0" dirty="0"/>
              <a:t>i miejskich</a:t>
            </a:r>
          </a:p>
          <a:p>
            <a:endParaRPr lang="pl-PL" sz="400" b="0" dirty="0"/>
          </a:p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WIZYTY STUDYJNE DLA MOF </a:t>
            </a:r>
          </a:p>
          <a:p>
            <a:r>
              <a:rPr lang="pl-PL" b="0" dirty="0"/>
              <a:t>wizyty studyjne do proaktywnych CAL </a:t>
            </a:r>
          </a:p>
          <a:p>
            <a:endParaRPr lang="pl-PL" sz="400" b="0" dirty="0"/>
          </a:p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SZKOLENIA/WEBINARY</a:t>
            </a:r>
          </a:p>
          <a:p>
            <a:r>
              <a:rPr lang="pl-PL" b="0" dirty="0"/>
              <a:t>Działania upowszechniające Model oraz możliwości tworzenia i funkcjonowania CAL i SCAL</a:t>
            </a:r>
          </a:p>
          <a:p>
            <a:endParaRPr lang="pl-PL" sz="400" b="0" dirty="0"/>
          </a:p>
          <a:p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KONFERENCJA</a:t>
            </a:r>
          </a:p>
          <a:p>
            <a:r>
              <a:rPr lang="pl-PL" b="0" dirty="0"/>
              <a:t>2-dniowa Konferencja upowszechniająca tworzenie </a:t>
            </a:r>
            <a:br>
              <a:rPr lang="pl-PL" b="0" dirty="0"/>
            </a:br>
            <a:r>
              <a:rPr lang="pl-PL" b="0" dirty="0"/>
              <a:t>i funkcjonowanie sieci CAL i SCAL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pl-PL" b="0" dirty="0"/>
          </a:p>
          <a:p>
            <a:endParaRPr lang="pl-PL" sz="400" b="0" dirty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11EFC31-FCD9-637E-D837-613DB723682F}"/>
              </a:ext>
            </a:extLst>
          </p:cNvPr>
          <p:cNvGrpSpPr/>
          <p:nvPr/>
        </p:nvGrpSpPr>
        <p:grpSpPr>
          <a:xfrm>
            <a:off x="1188218" y="4868"/>
            <a:ext cx="11285136" cy="7151625"/>
            <a:chOff x="1188218" y="4868"/>
            <a:chExt cx="11285136" cy="7151625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EFC60EC6-F3D6-2440-7D1C-4DFF3B2D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12" t="1" b="1385"/>
            <a:stretch/>
          </p:blipFill>
          <p:spPr>
            <a:xfrm>
              <a:off x="7176349" y="862285"/>
              <a:ext cx="5297005" cy="6294208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AE4C33E-DCF4-A384-7E20-3B7A1A710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689"/>
            <a:stretch/>
          </p:blipFill>
          <p:spPr>
            <a:xfrm>
              <a:off x="1188218" y="4868"/>
              <a:ext cx="9815564" cy="88692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A8A2F39-66E2-3E57-5657-5D129FD1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9051"/>
            <a:stretch/>
          </p:blipFill>
          <p:spPr>
            <a:xfrm rot="5400000">
              <a:off x="5486295" y="4766182"/>
              <a:ext cx="3781872" cy="401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726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, Wielobarwność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4646026-0BA7-667E-022A-2140B7B25B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3" y="0"/>
            <a:ext cx="12282985" cy="6858000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7FD1397C-62AE-674C-8B58-B4CB594A2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9" y="1336040"/>
            <a:ext cx="10055001" cy="3124200"/>
          </a:xfrm>
        </p:spPr>
        <p:txBody>
          <a:bodyPr>
            <a:noAutofit/>
          </a:bodyPr>
          <a:lstStyle/>
          <a:p>
            <a:pPr marL="720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Materiały szkoleniowe</a:t>
            </a:r>
            <a:r>
              <a:rPr lang="pl-PL" sz="1800" b="0" i="0" dirty="0">
                <a:solidFill>
                  <a:schemeClr val="bg1"/>
                </a:solidFill>
                <a:effectLst/>
              </a:rPr>
              <a:t> </a:t>
            </a:r>
            <a:r>
              <a:rPr lang="pl-PL" sz="1800" b="0" i="0" dirty="0">
                <a:effectLst/>
              </a:rPr>
              <a:t>(3 komplety – odrębnie dla każdego z modułów w ramach cyklu szkoleniowego realizowanego </a:t>
            </a:r>
            <a:r>
              <a:rPr lang="pl-PL" sz="1800" dirty="0"/>
              <a:t>przez Lidera oraz 1 komplet w ramach cyklu szkoleniowego realizowanego przez Partnera)</a:t>
            </a:r>
            <a:endParaRPr lang="pl-PL" sz="1800" dirty="0">
              <a:effectLst/>
            </a:endParaRPr>
          </a:p>
          <a:p>
            <a:pPr marL="720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3 sprawozdania</a:t>
            </a:r>
            <a:r>
              <a:rPr lang="pl-PL" sz="1800" b="0" i="0" dirty="0">
                <a:solidFill>
                  <a:schemeClr val="bg1"/>
                </a:solidFill>
                <a:effectLst/>
              </a:rPr>
              <a:t> </a:t>
            </a:r>
            <a:r>
              <a:rPr lang="pl-PL" sz="1800" b="0" i="0" dirty="0">
                <a:effectLst/>
              </a:rPr>
              <a:t>z realizacji przez Lidera i Partnera </a:t>
            </a:r>
            <a:r>
              <a:rPr lang="pl-PL" sz="1800" b="1" i="0" dirty="0">
                <a:effectLst/>
              </a:rPr>
              <a:t>z wizyt studyjnych</a:t>
            </a:r>
            <a:endParaRPr lang="pl-PL" sz="1800" dirty="0">
              <a:effectLst/>
            </a:endParaRPr>
          </a:p>
          <a:p>
            <a:pPr marL="720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1 ekspertyza</a:t>
            </a:r>
            <a:r>
              <a:rPr lang="pl-PL" sz="1800" b="1" i="0" dirty="0">
                <a:solidFill>
                  <a:schemeClr val="bg1"/>
                </a:solidFill>
                <a:effectLst/>
              </a:rPr>
              <a:t> </a:t>
            </a:r>
            <a:r>
              <a:rPr lang="pl-PL" sz="1800" b="0" i="0" dirty="0">
                <a:effectLst/>
              </a:rPr>
              <a:t>– rekomendacje/wytyczne dotyczące narzędzia </a:t>
            </a:r>
            <a:r>
              <a:rPr lang="pl-PL" sz="1800" b="1" i="0" dirty="0">
                <a:effectLst/>
              </a:rPr>
              <a:t>mapującego usługi społeczne w MOF</a:t>
            </a:r>
            <a:r>
              <a:rPr lang="pl-PL" sz="1800" b="0" i="0" dirty="0">
                <a:effectLst/>
              </a:rPr>
              <a:t> 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1 ekspertyza</a:t>
            </a:r>
            <a:r>
              <a:rPr lang="pl-PL" sz="1800" b="1" i="0" dirty="0">
                <a:solidFill>
                  <a:schemeClr val="bg1"/>
                </a:solidFill>
                <a:effectLst/>
              </a:rPr>
              <a:t> </a:t>
            </a:r>
            <a:r>
              <a:rPr lang="pl-PL" sz="1800" b="0" i="0" dirty="0">
                <a:effectLst/>
              </a:rPr>
              <a:t>– rekomendacje w zakresie działań, które MOF powinny wdrażać z uwzględnieniem współpracy ponadlokalnej, by wspierać wiedzę i kompetencje społeczne </a:t>
            </a:r>
            <a:r>
              <a:rPr lang="pl-PL" sz="1800" b="1" i="0" dirty="0">
                <a:effectLst/>
              </a:rPr>
              <a:t>młodych ludzi dotyczące zaangażowania w rozwój MOF</a:t>
            </a:r>
            <a:endParaRPr lang="pl-PL" sz="1800" dirty="0">
              <a:effectLst/>
            </a:endParaRPr>
          </a:p>
          <a:p>
            <a:pPr marL="720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1 narzędzie edukacyjne</a:t>
            </a:r>
            <a:r>
              <a:rPr lang="pl-PL" sz="1800" b="0" i="0" dirty="0">
                <a:solidFill>
                  <a:schemeClr val="bg1"/>
                </a:solidFill>
                <a:effectLst/>
              </a:rPr>
              <a:t> </a:t>
            </a:r>
            <a:r>
              <a:rPr lang="pl-PL" sz="1800" b="0" i="0" dirty="0">
                <a:effectLst/>
              </a:rPr>
              <a:t>– dodatkowy </a:t>
            </a:r>
            <a:r>
              <a:rPr lang="pl-PL" sz="1800" b="1" i="0" dirty="0">
                <a:effectLst/>
              </a:rPr>
              <a:t>komponent edukacyjny</a:t>
            </a:r>
            <a:r>
              <a:rPr lang="pl-PL" sz="1800" b="0" i="0" dirty="0">
                <a:effectLst/>
              </a:rPr>
              <a:t>, uzupełniający podstawę programową </a:t>
            </a:r>
            <a:br>
              <a:rPr lang="pl-PL" sz="1800" b="0" i="0" dirty="0">
                <a:effectLst/>
              </a:rPr>
            </a:br>
            <a:r>
              <a:rPr lang="pl-PL" sz="1800" b="0" i="0" dirty="0">
                <a:effectLst/>
              </a:rPr>
              <a:t>w przedmiocie</a:t>
            </a:r>
            <a:r>
              <a:rPr lang="pl-PL" sz="1800" b="1" i="0" dirty="0">
                <a:effectLst/>
              </a:rPr>
              <a:t> Edukacja obywatelska</a:t>
            </a:r>
            <a:r>
              <a:rPr lang="pl-PL" sz="1800" b="0" i="0" dirty="0">
                <a:effectLst/>
              </a:rPr>
              <a:t> 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1 instrument</a:t>
            </a:r>
            <a:r>
              <a:rPr lang="pl-PL" sz="1800" b="0" i="0" dirty="0">
                <a:solidFill>
                  <a:schemeClr val="bg1"/>
                </a:solidFill>
                <a:effectLst/>
              </a:rPr>
              <a:t> </a:t>
            </a:r>
            <a:r>
              <a:rPr lang="pl-PL" sz="1800" b="0" i="0" dirty="0">
                <a:effectLst/>
              </a:rPr>
              <a:t>interwencji publicznej dla gmin MOF w obszarze</a:t>
            </a:r>
            <a:r>
              <a:rPr lang="pl-PL" sz="1800" b="1" i="0" dirty="0">
                <a:effectLst/>
              </a:rPr>
              <a:t> edukacji włączającej</a:t>
            </a:r>
            <a:endParaRPr lang="pl-PL" sz="180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1 ekspertyza</a:t>
            </a:r>
            <a:r>
              <a:rPr lang="pl-PL" sz="1800" b="0" i="0" dirty="0">
                <a:solidFill>
                  <a:schemeClr val="bg1"/>
                </a:solidFill>
                <a:effectLst/>
              </a:rPr>
              <a:t> </a:t>
            </a:r>
            <a:r>
              <a:rPr lang="pl-PL" sz="1800" b="0" i="0" dirty="0">
                <a:effectLst/>
              </a:rPr>
              <a:t>– </a:t>
            </a:r>
            <a:r>
              <a:rPr lang="pl-PL" sz="1800" b="1" i="0" dirty="0">
                <a:effectLst/>
              </a:rPr>
              <a:t>Model Funkcjonowania Centrów Aktywności Lokalnej (CAL) i ich sieci (SCAL)</a:t>
            </a:r>
            <a:endParaRPr lang="pl-PL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545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6CF7-F355-FCA2-1C24-41F9245BD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1264A7C-6AFE-E859-402F-F90319E946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5"/>
            <a:ext cx="12192000" cy="68072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DF9E082-0FB9-C0BE-BAFF-EBE6515D0236}"/>
              </a:ext>
            </a:extLst>
          </p:cNvPr>
          <p:cNvSpPr txBox="1"/>
          <p:nvPr/>
        </p:nvSpPr>
        <p:spPr>
          <a:xfrm>
            <a:off x="565518" y="1499712"/>
            <a:ext cx="670904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CYKL SZKOLENIOWY – MOF4US</a:t>
            </a:r>
            <a:endParaRPr lang="pl-PL" dirty="0"/>
          </a:p>
          <a:p>
            <a:pPr lvl="1"/>
            <a:r>
              <a:rPr lang="pl-PL" dirty="0"/>
              <a:t>MODUŁ A: II-III kw. 2025 r.</a:t>
            </a:r>
          </a:p>
          <a:p>
            <a:pPr lvl="1"/>
            <a:r>
              <a:rPr lang="pl-PL" dirty="0"/>
              <a:t>MODUŁ B: III-IV kw. 2025 r.</a:t>
            </a:r>
          </a:p>
          <a:p>
            <a:pPr lvl="1"/>
            <a:r>
              <a:rPr lang="pl-PL" dirty="0"/>
              <a:t>MODUŁ C: I-II kw. 2026 r.</a:t>
            </a:r>
          </a:p>
          <a:p>
            <a:pPr lvl="1"/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Ponadlokalna Mapa Usług Społecznych</a:t>
            </a:r>
            <a:r>
              <a:rPr lang="pl-PL" dirty="0"/>
              <a:t>: IV kw. 2026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500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Wizyty studyjne</a:t>
            </a:r>
            <a:r>
              <a:rPr lang="pl-PL" dirty="0"/>
              <a:t>: II kw. 2026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Młodzi aktywni w MOF</a:t>
            </a:r>
            <a:r>
              <a:rPr lang="pl-PL" dirty="0"/>
              <a:t>: IV kw. 2026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Edukacja włączająca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/>
              <a:t>- wspólne rozwiązania dla </a:t>
            </a:r>
            <a:br>
              <a:rPr lang="pl-PL" dirty="0"/>
            </a:br>
            <a:r>
              <a:rPr lang="pl-PL" dirty="0"/>
              <a:t>tożsamego wyzwania gmin w MOF: IV kw. 2026 r.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4AA79B7-0135-9787-F784-A7E4BA747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1008575"/>
            <a:ext cx="5296639" cy="34294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DC195F8-C3D0-4EA9-9494-CEFA7F314778}"/>
              </a:ext>
            </a:extLst>
          </p:cNvPr>
          <p:cNvSpPr txBox="1"/>
          <p:nvPr/>
        </p:nvSpPr>
        <p:spPr>
          <a:xfrm>
            <a:off x="775917" y="1008575"/>
            <a:ext cx="47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HARMONOGRAM DZIAŁAŃ LIDERA: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1C3ED153-035E-0B91-54A5-99EFBDE3A5F7}"/>
              </a:ext>
            </a:extLst>
          </p:cNvPr>
          <p:cNvSpPr/>
          <p:nvPr/>
        </p:nvSpPr>
        <p:spPr>
          <a:xfrm>
            <a:off x="751797" y="1631604"/>
            <a:ext cx="4824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FFC3FA91-792D-AFAA-4E6D-DF0496B43EB1}"/>
              </a:ext>
            </a:extLst>
          </p:cNvPr>
          <p:cNvSpPr/>
          <p:nvPr/>
        </p:nvSpPr>
        <p:spPr>
          <a:xfrm>
            <a:off x="751797" y="3043433"/>
            <a:ext cx="4824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6CA8AB5-6CDB-DDF9-023F-888317709E42}"/>
              </a:ext>
            </a:extLst>
          </p:cNvPr>
          <p:cNvSpPr/>
          <p:nvPr/>
        </p:nvSpPr>
        <p:spPr>
          <a:xfrm>
            <a:off x="751797" y="3413761"/>
            <a:ext cx="4824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43402F4C-450C-6702-3447-F151A5FEA4FB}"/>
              </a:ext>
            </a:extLst>
          </p:cNvPr>
          <p:cNvSpPr/>
          <p:nvPr/>
        </p:nvSpPr>
        <p:spPr>
          <a:xfrm>
            <a:off x="751797" y="3751069"/>
            <a:ext cx="4824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2A735E04-5E4A-A458-C0CF-0D340A1E9293}"/>
              </a:ext>
            </a:extLst>
          </p:cNvPr>
          <p:cNvSpPr/>
          <p:nvPr/>
        </p:nvSpPr>
        <p:spPr>
          <a:xfrm>
            <a:off x="751797" y="4088377"/>
            <a:ext cx="4824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BE47B4E-F2FE-ADC3-143F-FDEA8B34D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64" y="1920133"/>
            <a:ext cx="2562257" cy="25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8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2C0C4-FF2B-9487-5378-070EE46B1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79860F0-4FD3-8491-F673-2324396E5C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5"/>
            <a:ext cx="12192000" cy="68072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8E44DEB-D612-001B-131A-AF3101A270D4}"/>
              </a:ext>
            </a:extLst>
          </p:cNvPr>
          <p:cNvSpPr txBox="1"/>
          <p:nvPr/>
        </p:nvSpPr>
        <p:spPr>
          <a:xfrm>
            <a:off x="775917" y="1377907"/>
            <a:ext cx="60940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Pierwsze działanie </a:t>
            </a:r>
            <a:endParaRPr lang="pl-PL" sz="900" b="1" dirty="0"/>
          </a:p>
          <a:p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CYKL SZKOLENIOWY MOF4US – MODUŁ A</a:t>
            </a:r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,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r>
              <a:rPr lang="pl-PL" dirty="0"/>
              <a:t>rusza już w kwietniu!</a:t>
            </a:r>
          </a:p>
          <a:p>
            <a:endParaRPr lang="pl-PL" dirty="0"/>
          </a:p>
          <a:p>
            <a:r>
              <a:rPr lang="pl-PL" dirty="0"/>
              <a:t>Zapraszamy </a:t>
            </a: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JUŻ 25 KWIETNIA 2025 </a:t>
            </a:r>
            <a:r>
              <a:rPr lang="pl-PL" dirty="0"/>
              <a:t>na pierwsze spotkanie online, podczas którego przedstawimy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przepis Metropolii Krakowskiej na usługi społeczne, </a:t>
            </a:r>
            <a:r>
              <a:rPr lang="pl-PL" dirty="0"/>
              <a:t>w tym: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Usługi w MOF – jak zacząć?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Dobre praktyki z Metropolii!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 pracować z </a:t>
            </a:r>
            <a:r>
              <a:rPr lang="pl-PL" b="1" dirty="0" err="1">
                <a:solidFill>
                  <a:schemeClr val="bg1"/>
                </a:solidFill>
                <a:highlight>
                  <a:srgbClr val="000000"/>
                </a:highlight>
              </a:rPr>
              <a:t>deinstytucjonalizacją</a:t>
            </a:r>
            <a:r>
              <a:rPr lang="pl-PL" dirty="0"/>
              <a:t> usług społecznych </a:t>
            </a:r>
            <a:br>
              <a:rPr lang="pl-PL" dirty="0"/>
            </a:br>
            <a:r>
              <a:rPr lang="pl-PL" dirty="0"/>
              <a:t>oraz </a:t>
            </a: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edukacją włączającą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/>
              <a:t>w</a:t>
            </a:r>
            <a:r>
              <a:rPr lang="pl-PL" dirty="0"/>
              <a:t> </a:t>
            </a:r>
            <a:r>
              <a:rPr lang="pl-PL" b="1" dirty="0"/>
              <a:t>MOF</a:t>
            </a:r>
            <a:r>
              <a:rPr lang="pl-PL" dirty="0"/>
              <a:t>?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11A45D8-0DC6-5FAF-2A1A-99E7926E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1008575"/>
            <a:ext cx="5296639" cy="34294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F0468A-2F31-D293-5F2C-0F8711BEFCE5}"/>
              </a:ext>
            </a:extLst>
          </p:cNvPr>
          <p:cNvSpPr txBox="1"/>
          <p:nvPr/>
        </p:nvSpPr>
        <p:spPr>
          <a:xfrm>
            <a:off x="775917" y="1008575"/>
            <a:ext cx="47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HARMONOGRAM DZIAŁAŃ: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62A9BF7-EB18-E017-E437-EFA838FB0FC3}"/>
              </a:ext>
            </a:extLst>
          </p:cNvPr>
          <p:cNvSpPr txBox="1"/>
          <p:nvPr/>
        </p:nvSpPr>
        <p:spPr>
          <a:xfrm>
            <a:off x="6952505" y="1381517"/>
            <a:ext cx="485603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MODUŁ SZKOLENIOWY A:</a:t>
            </a:r>
            <a:br>
              <a:rPr lang="pl-PL" b="1" dirty="0"/>
            </a:br>
            <a:endParaRPr lang="pl-PL" sz="1050" b="1" dirty="0"/>
          </a:p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1.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/>
              <a:t>Wprowadzenie do Sieci, deinstytucjonalizacji </a:t>
            </a:r>
            <a:br>
              <a:rPr lang="pl-PL" dirty="0"/>
            </a:br>
            <a:r>
              <a:rPr lang="pl-PL" dirty="0"/>
              <a:t>     i edukacji włączającej w MOF</a:t>
            </a:r>
          </a:p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2.</a:t>
            </a:r>
            <a:r>
              <a:rPr lang="pl-PL" b="1" dirty="0"/>
              <a:t> </a:t>
            </a:r>
            <a:r>
              <a:rPr lang="pl-PL" i="0" dirty="0">
                <a:effectLst/>
              </a:rPr>
              <a:t>Efektywne zarządzanie w instytucjach</a:t>
            </a:r>
            <a:br>
              <a:rPr lang="pl-PL" i="0" dirty="0">
                <a:effectLst/>
              </a:rPr>
            </a:br>
            <a:r>
              <a:rPr lang="pl-PL" i="0" dirty="0">
                <a:effectLst/>
              </a:rPr>
              <a:t>     świadczących usługi społeczne w MOF</a:t>
            </a:r>
          </a:p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3.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i="0" dirty="0">
                <a:effectLst/>
              </a:rPr>
              <a:t>Innowacje społeczne – możliwości i potencjał </a:t>
            </a:r>
            <a:br>
              <a:rPr lang="pl-PL" i="0" dirty="0">
                <a:effectLst/>
              </a:rPr>
            </a:br>
            <a:r>
              <a:rPr lang="pl-PL" i="0" dirty="0">
                <a:effectLst/>
              </a:rPr>
              <a:t>     nowych rozwiązań</a:t>
            </a:r>
          </a:p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4.</a:t>
            </a:r>
            <a:r>
              <a:rPr lang="pl-PL" b="1" dirty="0">
                <a:solidFill>
                  <a:srgbClr val="222C56"/>
                </a:solidFill>
              </a:rPr>
              <a:t> </a:t>
            </a:r>
            <a:r>
              <a:rPr lang="pl-PL" i="0" dirty="0">
                <a:effectLst/>
              </a:rPr>
              <a:t>Budowanie odporności kadr instytucji</a:t>
            </a:r>
            <a:br>
              <a:rPr lang="pl-PL" i="0" dirty="0">
                <a:effectLst/>
              </a:rPr>
            </a:br>
            <a:r>
              <a:rPr lang="pl-PL" i="0" dirty="0">
                <a:effectLst/>
              </a:rPr>
              <a:t>     samorządowych w MOF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4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2C0C4-FF2B-9487-5378-070EE46B1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79860F0-4FD3-8491-F673-2324396E5C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5"/>
            <a:ext cx="12192000" cy="68072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8E44DEB-D612-001B-131A-AF3101A270D4}"/>
              </a:ext>
            </a:extLst>
          </p:cNvPr>
          <p:cNvSpPr txBox="1"/>
          <p:nvPr/>
        </p:nvSpPr>
        <p:spPr>
          <a:xfrm>
            <a:off x="777845" y="1458030"/>
            <a:ext cx="651976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Wyłonienie</a:t>
            </a:r>
            <a:r>
              <a:rPr lang="pl-PL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wykonawcy</a:t>
            </a:r>
            <a:r>
              <a:rPr lang="pl-PL" dirty="0"/>
              <a:t> </a:t>
            </a:r>
            <a:r>
              <a:rPr lang="pl-PL" b="1" dirty="0"/>
              <a:t>Modelu Funkcjonowania Centrów Aktywności Lokalnej (CAL) i ich sieci (SCAL) </a:t>
            </a:r>
            <a:r>
              <a:rPr lang="pl-PL" dirty="0"/>
              <a:t>– kwiecień 2025 r.</a:t>
            </a:r>
          </a:p>
          <a:p>
            <a:endParaRPr lang="pl-PL" dirty="0"/>
          </a:p>
          <a:p>
            <a:r>
              <a:rPr lang="pl-PL" dirty="0"/>
              <a:t>       Termin przyjęcia ekspertyzy: grudzień 2025 r.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Konferencja</a:t>
            </a:r>
            <a:r>
              <a:rPr lang="pl-PL" dirty="0"/>
              <a:t>: I –II kw. 2026 r.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Wizyty studyjne</a:t>
            </a:r>
            <a:r>
              <a:rPr lang="pl-PL" dirty="0"/>
              <a:t>: II-IV kw. 2026 r.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Cykl otwartych </a:t>
            </a:r>
            <a:r>
              <a:rPr lang="pl-PL" b="1" dirty="0">
                <a:solidFill>
                  <a:schemeClr val="bg1"/>
                </a:solidFill>
                <a:highlight>
                  <a:srgbClr val="000000"/>
                </a:highlight>
              </a:rPr>
              <a:t>szkoleń</a:t>
            </a:r>
            <a:r>
              <a:rPr lang="pl-PL" dirty="0"/>
              <a:t> w formule online: II-IV kw. 2026 r.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11A45D8-0DC6-5FAF-2A1A-99E7926E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1008575"/>
            <a:ext cx="5296639" cy="34294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F0468A-2F31-D293-5F2C-0F8711BEFCE5}"/>
              </a:ext>
            </a:extLst>
          </p:cNvPr>
          <p:cNvSpPr txBox="1"/>
          <p:nvPr/>
        </p:nvSpPr>
        <p:spPr>
          <a:xfrm>
            <a:off x="775917" y="1008575"/>
            <a:ext cx="47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HARMONOGRAM DZIAŁAŃ PARTNERA: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8E94923-20F6-42A9-8FCF-9B6D468B83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861014"/>
            <a:ext cx="1909957" cy="1787794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882FC880-524F-E2D0-8399-5E9EBDFF5A8D}"/>
              </a:ext>
            </a:extLst>
          </p:cNvPr>
          <p:cNvSpPr/>
          <p:nvPr/>
        </p:nvSpPr>
        <p:spPr>
          <a:xfrm>
            <a:off x="873781" y="3708248"/>
            <a:ext cx="4824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E5EA10EC-A3FA-35C2-4D12-5CA62397EA25}"/>
              </a:ext>
            </a:extLst>
          </p:cNvPr>
          <p:cNvSpPr/>
          <p:nvPr/>
        </p:nvSpPr>
        <p:spPr>
          <a:xfrm>
            <a:off x="873781" y="3149752"/>
            <a:ext cx="4824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765C40F5-E944-9FA4-1944-CF446E756CE3}"/>
              </a:ext>
            </a:extLst>
          </p:cNvPr>
          <p:cNvSpPr/>
          <p:nvPr/>
        </p:nvSpPr>
        <p:spPr>
          <a:xfrm>
            <a:off x="873781" y="1890684"/>
            <a:ext cx="4824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691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709E05-853F-4BE2-B273-381E9406C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E462C-790D-4CD9-ABBE-FBF54FD25E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A90388-286A-4547-9A80-DB1FA694E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Panoramiczny</PresentationFormat>
  <Paragraphs>84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Sieciowanie Związków ZIT w Polsce</vt:lpstr>
      <vt:lpstr>Prezentacja programu PowerPoint</vt:lpstr>
      <vt:lpstr>ZADANIA LIDERA</vt:lpstr>
      <vt:lpstr>ZADANIA PARTNERA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2025-03-06T20:42:22Z</dcterms:created>
  <dcterms:modified xsi:type="dcterms:W3CDTF">2025-04-17T06:59:18Z</dcterms:modified>
</cp:coreProperties>
</file>